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5" r:id="rId7"/>
    <p:sldId id="276" r:id="rId8"/>
    <p:sldId id="281" r:id="rId9"/>
    <p:sldId id="311" r:id="rId10"/>
    <p:sldId id="313" r:id="rId11"/>
    <p:sldId id="317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3353" y="627379"/>
            <a:ext cx="7397292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7321" y="3623284"/>
            <a:ext cx="7909356" cy="73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1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38" y="918906"/>
                </a:lnTo>
                <a:lnTo>
                  <a:pt x="3651914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81"/>
            <a:ext cx="3393821" cy="10635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670"/>
            <a:ext cx="3370854" cy="10733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7755" y="2333243"/>
            <a:ext cx="5428488" cy="3817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38" y="918906"/>
                </a:lnTo>
                <a:lnTo>
                  <a:pt x="3651914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80"/>
            <a:ext cx="3393821" cy="10635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4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543" y="343281"/>
            <a:ext cx="7966913" cy="1294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413" y="1875282"/>
            <a:ext cx="8015173" cy="410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remlin.ru/acts/bank/430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0555"/>
            <a:chOff x="0" y="4953000"/>
            <a:chExt cx="9144000" cy="190055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78"/>
              <a:ext cx="9139174" cy="1854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031" y="2144267"/>
            <a:ext cx="6845317" cy="133642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"/>
          </p:nvPr>
        </p:nvSpPr>
        <p:spPr>
          <a:xfrm>
            <a:off x="5638800" y="4535863"/>
            <a:ext cx="2964077" cy="369332"/>
          </a:xfrm>
        </p:spPr>
        <p:txBody>
          <a:bodyPr/>
          <a:lstStyle/>
          <a:p>
            <a:r>
              <a:rPr lang="ru-RU" dirty="0" smtClean="0"/>
              <a:t>МБОУ «СОШ № 72»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8077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413" y="1875282"/>
            <a:ext cx="8015173" cy="1107996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Всем успехов!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0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834337"/>
            <a:ext cx="7950200" cy="1008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z="2300" b="1" dirty="0">
                <a:latin typeface="Times New Roman"/>
                <a:cs typeface="Times New Roman"/>
              </a:rPr>
              <a:t>Из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-45" dirty="0">
                <a:latin typeface="Times New Roman"/>
                <a:cs typeface="Times New Roman"/>
              </a:rPr>
              <a:t>Указа</a:t>
            </a:r>
            <a:r>
              <a:rPr sz="2300" b="1" spc="-2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Президента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Российской </a:t>
            </a:r>
            <a:r>
              <a:rPr sz="2300" b="1" spc="-5" dirty="0">
                <a:latin typeface="Times New Roman"/>
                <a:cs typeface="Times New Roman"/>
              </a:rPr>
              <a:t>Федерации</a:t>
            </a:r>
            <a:r>
              <a:rPr sz="2300" b="1" spc="-20" dirty="0">
                <a:latin typeface="Times New Roman"/>
                <a:cs typeface="Times New Roman"/>
              </a:rPr>
              <a:t> от</a:t>
            </a:r>
            <a:r>
              <a:rPr sz="2300" b="1" dirty="0">
                <a:latin typeface="Times New Roman"/>
                <a:cs typeface="Times New Roman"/>
              </a:rPr>
              <a:t> 07.05.2018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b="1" spc="-135" dirty="0">
                <a:latin typeface="Times New Roman"/>
                <a:cs typeface="Times New Roman"/>
              </a:rPr>
              <a:t>г.</a:t>
            </a:r>
            <a:endParaRPr sz="2300" dirty="0">
              <a:latin typeface="Times New Roman"/>
              <a:cs typeface="Times New Roman"/>
            </a:endParaRPr>
          </a:p>
          <a:p>
            <a:pPr marL="268605" marR="102870">
              <a:lnSpc>
                <a:spcPts val="2480"/>
              </a:lnSpc>
              <a:spcBef>
                <a:spcPts val="180"/>
              </a:spcBef>
            </a:pPr>
            <a:r>
              <a:rPr sz="2300" b="1" dirty="0">
                <a:latin typeface="Times New Roman"/>
                <a:cs typeface="Times New Roman"/>
              </a:rPr>
              <a:t>№</a:t>
            </a:r>
            <a:r>
              <a:rPr sz="2300" b="1" spc="1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204</a:t>
            </a:r>
            <a:r>
              <a:rPr sz="2300" b="1" spc="-5" dirty="0">
                <a:latin typeface="Times New Roman"/>
                <a:cs typeface="Times New Roman"/>
              </a:rPr>
              <a:t> «</a:t>
            </a:r>
            <a:r>
              <a:rPr sz="2300" b="1" i="1" spc="-5" dirty="0">
                <a:latin typeface="Times New Roman"/>
                <a:cs typeface="Times New Roman"/>
              </a:rPr>
              <a:t>О</a:t>
            </a:r>
            <a:r>
              <a:rPr sz="2300" b="1" i="1" dirty="0">
                <a:latin typeface="Times New Roman"/>
                <a:cs typeface="Times New Roman"/>
              </a:rPr>
              <a:t> </a:t>
            </a:r>
            <a:r>
              <a:rPr sz="2300" b="1" i="1" spc="-5" dirty="0">
                <a:latin typeface="Times New Roman"/>
                <a:cs typeface="Times New Roman"/>
              </a:rPr>
              <a:t>национальных</a:t>
            </a:r>
            <a:r>
              <a:rPr sz="2300" b="1" i="1" spc="-30" dirty="0">
                <a:latin typeface="Times New Roman"/>
                <a:cs typeface="Times New Roman"/>
              </a:rPr>
              <a:t> </a:t>
            </a:r>
            <a:r>
              <a:rPr sz="2300" b="1" i="1" spc="-15" dirty="0">
                <a:latin typeface="Times New Roman"/>
                <a:cs typeface="Times New Roman"/>
              </a:rPr>
              <a:t>целях </a:t>
            </a:r>
            <a:r>
              <a:rPr sz="2300" b="1" i="1" dirty="0">
                <a:latin typeface="Times New Roman"/>
                <a:cs typeface="Times New Roman"/>
              </a:rPr>
              <a:t>и </a:t>
            </a:r>
            <a:r>
              <a:rPr sz="2300" b="1" i="1" spc="-10" dirty="0">
                <a:latin typeface="Times New Roman"/>
                <a:cs typeface="Times New Roman"/>
              </a:rPr>
              <a:t>стратегических</a:t>
            </a:r>
            <a:r>
              <a:rPr sz="2300" b="1" i="1" spc="10" dirty="0">
                <a:latin typeface="Times New Roman"/>
                <a:cs typeface="Times New Roman"/>
              </a:rPr>
              <a:t> </a:t>
            </a:r>
            <a:r>
              <a:rPr sz="2300" b="1" i="1" spc="-10" dirty="0">
                <a:latin typeface="Times New Roman"/>
                <a:cs typeface="Times New Roman"/>
              </a:rPr>
              <a:t>задачах </a:t>
            </a:r>
            <a:r>
              <a:rPr sz="2300" b="1" i="1" spc="-5" dirty="0">
                <a:latin typeface="Times New Roman"/>
                <a:cs typeface="Times New Roman"/>
              </a:rPr>
              <a:t> </a:t>
            </a:r>
            <a:r>
              <a:rPr sz="2300" b="1" i="1" dirty="0">
                <a:latin typeface="Times New Roman"/>
                <a:cs typeface="Times New Roman"/>
              </a:rPr>
              <a:t>развития</a:t>
            </a:r>
            <a:r>
              <a:rPr sz="2300" b="1" i="1" spc="-30" dirty="0">
                <a:latin typeface="Times New Roman"/>
                <a:cs typeface="Times New Roman"/>
              </a:rPr>
              <a:t> </a:t>
            </a:r>
            <a:r>
              <a:rPr sz="2300" b="1" i="1" spc="-20" dirty="0">
                <a:latin typeface="Times New Roman"/>
                <a:cs typeface="Times New Roman"/>
              </a:rPr>
              <a:t>Российской </a:t>
            </a:r>
            <a:r>
              <a:rPr sz="2300" b="1" i="1" spc="-10" dirty="0">
                <a:latin typeface="Times New Roman"/>
                <a:cs typeface="Times New Roman"/>
              </a:rPr>
              <a:t>Федерации</a:t>
            </a:r>
            <a:r>
              <a:rPr sz="2300" b="1" i="1" spc="-25" dirty="0">
                <a:latin typeface="Times New Roman"/>
                <a:cs typeface="Times New Roman"/>
              </a:rPr>
              <a:t> </a:t>
            </a:r>
            <a:r>
              <a:rPr sz="2300" b="1" i="1" spc="-5" dirty="0">
                <a:latin typeface="Times New Roman"/>
                <a:cs typeface="Times New Roman"/>
              </a:rPr>
              <a:t>на</a:t>
            </a:r>
            <a:r>
              <a:rPr sz="2300" b="1" i="1" spc="5" dirty="0">
                <a:latin typeface="Times New Roman"/>
                <a:cs typeface="Times New Roman"/>
              </a:rPr>
              <a:t> </a:t>
            </a:r>
            <a:r>
              <a:rPr sz="2300" b="1" i="1" spc="-10" dirty="0">
                <a:latin typeface="Times New Roman"/>
                <a:cs typeface="Times New Roman"/>
              </a:rPr>
              <a:t>период</a:t>
            </a:r>
            <a:r>
              <a:rPr sz="2300" b="1" i="1" spc="-15" dirty="0">
                <a:latin typeface="Times New Roman"/>
                <a:cs typeface="Times New Roman"/>
              </a:rPr>
              <a:t> </a:t>
            </a:r>
            <a:r>
              <a:rPr sz="2300" b="1" i="1" spc="-5" dirty="0">
                <a:latin typeface="Times New Roman"/>
                <a:cs typeface="Times New Roman"/>
              </a:rPr>
              <a:t>до</a:t>
            </a:r>
            <a:r>
              <a:rPr sz="2300" b="1" i="1" spc="-15" dirty="0">
                <a:latin typeface="Times New Roman"/>
                <a:cs typeface="Times New Roman"/>
              </a:rPr>
              <a:t> </a:t>
            </a:r>
            <a:r>
              <a:rPr sz="2300" b="1" i="1" dirty="0">
                <a:latin typeface="Times New Roman"/>
                <a:cs typeface="Times New Roman"/>
              </a:rPr>
              <a:t>2024 </a:t>
            </a:r>
            <a:r>
              <a:rPr sz="2300" b="1" i="1" spc="-10" dirty="0">
                <a:latin typeface="Times New Roman"/>
                <a:cs typeface="Times New Roman"/>
              </a:rPr>
              <a:t>года» </a:t>
            </a:r>
            <a:r>
              <a:rPr sz="2300" b="1" i="1" dirty="0">
                <a:latin typeface="Times New Roman"/>
                <a:cs typeface="Times New Roman"/>
              </a:rPr>
              <a:t>: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180410"/>
            <a:ext cx="7616190" cy="23310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68605" marR="189230" indent="-256540">
              <a:lnSpc>
                <a:spcPts val="2550"/>
              </a:lnSpc>
              <a:spcBef>
                <a:spcPts val="365"/>
              </a:spcBef>
            </a:pPr>
            <a:r>
              <a:rPr sz="2300" spc="-5" dirty="0">
                <a:latin typeface="Lucida Sans Unicode"/>
                <a:cs typeface="Lucida Sans Unicode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При </a:t>
            </a:r>
            <a:r>
              <a:rPr sz="2200" spc="-10" dirty="0">
                <a:latin typeface="Times New Roman"/>
                <a:cs typeface="Times New Roman"/>
              </a:rPr>
              <a:t>разработке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национального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проекта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сфере</a:t>
            </a:r>
            <a:r>
              <a:rPr sz="2200" spc="-5" dirty="0">
                <a:latin typeface="Times New Roman"/>
                <a:cs typeface="Times New Roman"/>
              </a:rPr>
              <a:t> образования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Правительству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РФ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необходимо</a:t>
            </a:r>
            <a:r>
              <a:rPr sz="2200" spc="-5" dirty="0">
                <a:latin typeface="Times New Roman"/>
                <a:cs typeface="Times New Roman"/>
              </a:rPr>
              <a:t> обеспечить:</a:t>
            </a:r>
            <a:endParaRPr sz="2200" dirty="0">
              <a:latin typeface="Times New Roman"/>
              <a:cs typeface="Times New Roman"/>
            </a:endParaRPr>
          </a:p>
          <a:p>
            <a:pPr marL="110489" indent="-98425">
              <a:lnSpc>
                <a:spcPct val="100000"/>
              </a:lnSpc>
              <a:spcBef>
                <a:spcPts val="60"/>
              </a:spcBef>
              <a:buSzPct val="95454"/>
              <a:buChar char="•"/>
              <a:tabLst>
                <a:tab pos="111125" algn="l"/>
              </a:tabLst>
            </a:pPr>
            <a:r>
              <a:rPr sz="2200" spc="-15" dirty="0">
                <a:latin typeface="Times New Roman"/>
                <a:cs typeface="Times New Roman"/>
              </a:rPr>
              <a:t>глобальную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конкурентоспособность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российского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образования;</a:t>
            </a:r>
            <a:endParaRPr sz="2200" dirty="0">
              <a:latin typeface="Times New Roman"/>
              <a:cs typeface="Times New Roman"/>
            </a:endParaRPr>
          </a:p>
          <a:p>
            <a:pPr marL="111125" marR="234315" indent="-111125">
              <a:lnSpc>
                <a:spcPts val="2380"/>
              </a:lnSpc>
              <a:spcBef>
                <a:spcPts val="439"/>
              </a:spcBef>
              <a:buSzPct val="95454"/>
              <a:buChar char="•"/>
              <a:tabLst>
                <a:tab pos="111125" algn="l"/>
              </a:tabLst>
            </a:pPr>
            <a:r>
              <a:rPr sz="2200" spc="-20" dirty="0">
                <a:latin typeface="Times New Roman"/>
                <a:cs typeface="Times New Roman"/>
              </a:rPr>
              <a:t>вхождение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Российской</a:t>
            </a:r>
            <a:r>
              <a:rPr sz="2200" spc="-5" dirty="0">
                <a:latin typeface="Times New Roman"/>
                <a:cs typeface="Times New Roman"/>
              </a:rPr>
              <a:t> Федерации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число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10</a:t>
            </a:r>
            <a:r>
              <a:rPr sz="2200" spc="-10" dirty="0">
                <a:latin typeface="Times New Roman"/>
                <a:cs typeface="Times New Roman"/>
              </a:rPr>
              <a:t> ведущих</a:t>
            </a:r>
            <a:r>
              <a:rPr sz="2200" dirty="0">
                <a:latin typeface="Times New Roman"/>
                <a:cs typeface="Times New Roman"/>
              </a:rPr>
              <a:t> стран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мира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качеству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общего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i="1" spc="-90" dirty="0">
                <a:latin typeface="Verdana"/>
                <a:cs typeface="Verdana"/>
              </a:rPr>
              <a:t>Источник:</a:t>
            </a:r>
            <a:r>
              <a:rPr sz="1650" i="1" spc="-25" dirty="0">
                <a:latin typeface="Verdana"/>
                <a:cs typeface="Verdana"/>
              </a:rPr>
              <a:t> </a:t>
            </a:r>
            <a:r>
              <a:rPr sz="1650" i="1" spc="-50" dirty="0">
                <a:latin typeface="Verdana"/>
                <a:cs typeface="Verdana"/>
                <a:hlinkClick r:id="rId2"/>
              </a:rPr>
              <a:t>http://www.kremlin.ru/acts/bank/43027</a:t>
            </a:r>
            <a:endParaRPr sz="165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108" y="583679"/>
            <a:ext cx="7412608" cy="51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693" y="522859"/>
            <a:ext cx="7877809" cy="561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Из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государственной </a:t>
            </a:r>
            <a:r>
              <a:rPr sz="1500" b="1" spc="-5" dirty="0">
                <a:latin typeface="Times New Roman"/>
                <a:cs typeface="Times New Roman"/>
              </a:rPr>
              <a:t>программы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Российской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Федерации</a:t>
            </a:r>
            <a:r>
              <a:rPr sz="1500" b="1" spc="1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от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26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декабря </a:t>
            </a:r>
            <a:r>
              <a:rPr sz="1500" b="1" dirty="0">
                <a:latin typeface="Times New Roman"/>
                <a:cs typeface="Times New Roman"/>
              </a:rPr>
              <a:t>2017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-85" dirty="0">
                <a:latin typeface="Times New Roman"/>
                <a:cs typeface="Times New Roman"/>
              </a:rPr>
              <a:t>г.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№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1642</a:t>
            </a:r>
            <a:endParaRPr sz="1500" dirty="0">
              <a:latin typeface="Times New Roman"/>
              <a:cs typeface="Times New Roman"/>
            </a:endParaRPr>
          </a:p>
          <a:p>
            <a:pPr marL="268605">
              <a:lnSpc>
                <a:spcPts val="1620"/>
              </a:lnSpc>
            </a:pPr>
            <a:r>
              <a:rPr sz="1500" b="1" i="1" spc="-10" dirty="0">
                <a:latin typeface="Times New Roman"/>
                <a:cs typeface="Times New Roman"/>
              </a:rPr>
              <a:t>"Развитие </a:t>
            </a:r>
            <a:r>
              <a:rPr sz="1500" b="1" i="1" spc="-5" dirty="0">
                <a:latin typeface="Times New Roman"/>
                <a:cs typeface="Times New Roman"/>
              </a:rPr>
              <a:t>образования"</a:t>
            </a:r>
            <a:r>
              <a:rPr sz="1500" b="1" i="1" spc="-10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Times New Roman"/>
                <a:cs typeface="Times New Roman"/>
              </a:rPr>
              <a:t>(2018-2025</a:t>
            </a:r>
            <a:r>
              <a:rPr sz="1500" b="1" i="1" spc="-45" dirty="0">
                <a:latin typeface="Times New Roman"/>
                <a:cs typeface="Times New Roman"/>
              </a:rPr>
              <a:t> </a:t>
            </a:r>
            <a:r>
              <a:rPr sz="1500" b="1" i="1" spc="-10" dirty="0">
                <a:latin typeface="Times New Roman"/>
                <a:cs typeface="Times New Roman"/>
              </a:rPr>
              <a:t>годы) </a:t>
            </a:r>
            <a:r>
              <a:rPr sz="1500" b="1" i="1" dirty="0">
                <a:latin typeface="Times New Roman"/>
                <a:cs typeface="Times New Roman"/>
              </a:rPr>
              <a:t>: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68605" indent="-256540">
              <a:lnSpc>
                <a:spcPts val="1730"/>
              </a:lnSpc>
              <a:buClr>
                <a:srgbClr val="2CA1BE"/>
              </a:buClr>
              <a:buSzPct val="6875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сохранение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лидирующих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позиций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Российской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Федерации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международном</a:t>
            </a:r>
            <a:endParaRPr sz="1600" dirty="0">
              <a:latin typeface="Times New Roman"/>
              <a:cs typeface="Times New Roman"/>
            </a:endParaRPr>
          </a:p>
          <a:p>
            <a:pPr marL="268605" marR="122555">
              <a:lnSpc>
                <a:spcPts val="1540"/>
              </a:lnSpc>
              <a:spcBef>
                <a:spcPts val="175"/>
              </a:spcBef>
            </a:pPr>
            <a:r>
              <a:rPr sz="1600" spc="-10" dirty="0">
                <a:latin typeface="Times New Roman"/>
                <a:cs typeface="Times New Roman"/>
              </a:rPr>
              <a:t>исследовании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качества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чтения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понимания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текста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(PIRLS),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также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международном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исследовании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качества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математического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естественно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научного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(TIMSS);</a:t>
            </a:r>
            <a:endParaRPr sz="1600" dirty="0">
              <a:latin typeface="Times New Roman"/>
              <a:cs typeface="Times New Roman"/>
            </a:endParaRPr>
          </a:p>
          <a:p>
            <a:pPr marL="268605" indent="-256540">
              <a:lnSpc>
                <a:spcPts val="1730"/>
              </a:lnSpc>
              <a:spcBef>
                <a:spcPts val="15"/>
              </a:spcBef>
              <a:buClr>
                <a:srgbClr val="2CA1BE"/>
              </a:buClr>
              <a:buSzPct val="6875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повышение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позиций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Российской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Федерации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международной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оценке</a:t>
            </a:r>
            <a:endParaRPr sz="1600" dirty="0">
              <a:latin typeface="Times New Roman"/>
              <a:cs typeface="Times New Roman"/>
            </a:endParaRPr>
          </a:p>
          <a:p>
            <a:pPr marL="268605">
              <a:lnSpc>
                <a:spcPts val="1730"/>
              </a:lnSpc>
            </a:pPr>
            <a:r>
              <a:rPr sz="1600" spc="-10" dirty="0">
                <a:latin typeface="Times New Roman"/>
                <a:cs typeface="Times New Roman"/>
              </a:rPr>
              <a:t>образовательных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достижений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учащихся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(PISA).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68605" marR="748665" indent="-256540">
              <a:lnSpc>
                <a:spcPct val="80000"/>
              </a:lnSpc>
            </a:pPr>
            <a:r>
              <a:rPr sz="16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16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sz="1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sz="16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sz="1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(всех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ступеней </a:t>
            </a:r>
            <a:r>
              <a:rPr sz="1600" b="1" spc="-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Verdana"/>
              <a:cs typeface="Verdana"/>
            </a:endParaRPr>
          </a:p>
          <a:p>
            <a:pPr marL="268605" marR="575310" indent="-256540">
              <a:lnSpc>
                <a:spcPts val="1920"/>
              </a:lnSpc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/>
                <a:cs typeface="Times New Roman"/>
              </a:rPr>
              <a:t>а)изменение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образовательной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парадигмы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—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компетентностный </a:t>
            </a:r>
            <a:r>
              <a:rPr sz="2000" i="1" spc="-484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подход;</a:t>
            </a:r>
            <a:endParaRPr sz="2000" dirty="0">
              <a:latin typeface="Times New Roman"/>
              <a:cs typeface="Times New Roman"/>
            </a:endParaRPr>
          </a:p>
          <a:p>
            <a:pPr marL="268605" marR="131445" indent="-256540">
              <a:lnSpc>
                <a:spcPct val="80000"/>
              </a:lnSpc>
              <a:spcBef>
                <a:spcPts val="415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/>
                <a:cs typeface="Times New Roman"/>
              </a:rPr>
              <a:t>б)характер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взаимодействия </a:t>
            </a:r>
            <a:r>
              <a:rPr sz="2000" spc="-15" dirty="0">
                <a:latin typeface="Times New Roman"/>
                <a:cs typeface="Times New Roman"/>
              </a:rPr>
              <a:t>участников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образовательного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процесса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—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сотрудничество,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деятельностный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подход;</a:t>
            </a:r>
            <a:endParaRPr sz="2000" dirty="0">
              <a:latin typeface="Times New Roman"/>
              <a:cs typeface="Times New Roman"/>
            </a:endParaRPr>
          </a:p>
          <a:p>
            <a:pPr marL="268605" indent="-256540">
              <a:lnSpc>
                <a:spcPts val="2075"/>
              </a:lnSpc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/>
                <a:cs typeface="Times New Roman"/>
              </a:rPr>
              <a:t>в)доминирующий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компонент</a:t>
            </a:r>
            <a:r>
              <a:rPr sz="2000" spc="-5" dirty="0">
                <a:latin typeface="Times New Roman"/>
                <a:cs typeface="Times New Roman"/>
              </a:rPr>
              <a:t> организации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процесса</a:t>
            </a:r>
            <a:endParaRPr sz="2000" dirty="0">
              <a:latin typeface="Times New Roman"/>
              <a:cs typeface="Times New Roman"/>
            </a:endParaRPr>
          </a:p>
          <a:p>
            <a:pPr marL="268605" marR="636905">
              <a:lnSpc>
                <a:spcPts val="1920"/>
              </a:lnSpc>
              <a:spcBef>
                <a:spcPts val="225"/>
              </a:spcBef>
            </a:pP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i="1" spc="-5" dirty="0">
                <a:latin typeface="Times New Roman"/>
                <a:cs typeface="Times New Roman"/>
              </a:rPr>
              <a:t>практико-ориентированная, </a:t>
            </a:r>
            <a:r>
              <a:rPr sz="2000" i="1" spc="-10" dirty="0">
                <a:latin typeface="Times New Roman"/>
                <a:cs typeface="Times New Roman"/>
              </a:rPr>
              <a:t>исследовательская </a:t>
            </a:r>
            <a:r>
              <a:rPr sz="2000" i="1" dirty="0">
                <a:latin typeface="Times New Roman"/>
                <a:cs typeface="Times New Roman"/>
              </a:rPr>
              <a:t>и </a:t>
            </a:r>
            <a:r>
              <a:rPr sz="2000" i="1" spc="-5" dirty="0">
                <a:latin typeface="Times New Roman"/>
                <a:cs typeface="Times New Roman"/>
              </a:rPr>
              <a:t>проектная </a:t>
            </a:r>
            <a:r>
              <a:rPr sz="2000" i="1" spc="-484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деятельность, основанная на </a:t>
            </a:r>
            <a:r>
              <a:rPr sz="2000" i="1" dirty="0">
                <a:latin typeface="Times New Roman"/>
                <a:cs typeface="Times New Roman"/>
              </a:rPr>
              <a:t>проявлении </a:t>
            </a:r>
            <a:r>
              <a:rPr sz="2000" i="1" spc="-10" dirty="0">
                <a:latin typeface="Times New Roman"/>
                <a:cs typeface="Times New Roman"/>
              </a:rPr>
              <a:t>самостоятельности, </a:t>
            </a:r>
            <a:r>
              <a:rPr sz="2000" i="1" spc="-5" dirty="0">
                <a:latin typeface="Times New Roman"/>
                <a:cs typeface="Times New Roman"/>
              </a:rPr>
              <a:t> активности,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творчестве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учащихся;</a:t>
            </a:r>
            <a:endParaRPr sz="2000" dirty="0">
              <a:latin typeface="Times New Roman"/>
              <a:cs typeface="Times New Roman"/>
            </a:endParaRPr>
          </a:p>
          <a:p>
            <a:pPr marL="268605" marR="939800" indent="-256540">
              <a:lnSpc>
                <a:spcPts val="192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/>
                <a:cs typeface="Times New Roman"/>
              </a:rPr>
              <a:t>г)характер </a:t>
            </a:r>
            <a:r>
              <a:rPr sz="2000" spc="-15" dirty="0">
                <a:latin typeface="Times New Roman"/>
                <a:cs typeface="Times New Roman"/>
              </a:rPr>
              <a:t>контроля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i="1" spc="-20" dirty="0">
                <a:latin typeface="Times New Roman"/>
                <a:cs typeface="Times New Roman"/>
              </a:rPr>
              <a:t>комплексная </a:t>
            </a:r>
            <a:r>
              <a:rPr sz="2000" i="1" dirty="0">
                <a:latin typeface="Times New Roman"/>
                <a:cs typeface="Times New Roman"/>
              </a:rPr>
              <a:t>оценка </a:t>
            </a:r>
            <a:r>
              <a:rPr sz="2000" i="1" spc="-10" dirty="0">
                <a:latin typeface="Times New Roman"/>
                <a:cs typeface="Times New Roman"/>
              </a:rPr>
              <a:t>образовательных </a:t>
            </a:r>
            <a:r>
              <a:rPr sz="2000" i="1" spc="-484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результатов </a:t>
            </a:r>
            <a:r>
              <a:rPr sz="2000" i="1" dirty="0">
                <a:latin typeface="Times New Roman"/>
                <a:cs typeface="Times New Roman"/>
              </a:rPr>
              <a:t>по </a:t>
            </a:r>
            <a:r>
              <a:rPr sz="2000" i="1" spc="-15" dirty="0">
                <a:latin typeface="Times New Roman"/>
                <a:cs typeface="Times New Roman"/>
              </a:rPr>
              <a:t>трем </a:t>
            </a:r>
            <a:r>
              <a:rPr sz="2000" i="1" spc="-5" dirty="0">
                <a:latin typeface="Times New Roman"/>
                <a:cs typeface="Times New Roman"/>
              </a:rPr>
              <a:t>группам (личностные, </a:t>
            </a:r>
            <a:r>
              <a:rPr sz="2000" i="1" spc="-10" dirty="0">
                <a:latin typeface="Times New Roman"/>
                <a:cs typeface="Times New Roman"/>
              </a:rPr>
              <a:t>предметные, 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метапредметные).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97180" marR="5080" indent="-256540">
              <a:lnSpc>
                <a:spcPts val="3070"/>
              </a:lnSpc>
              <a:spcBef>
                <a:spcPts val="844"/>
              </a:spcBef>
              <a:tabLst>
                <a:tab pos="6554470" algn="l"/>
              </a:tabLst>
            </a:pPr>
            <a:r>
              <a:rPr dirty="0"/>
              <a:t>«Функциональная</a:t>
            </a:r>
            <a:r>
              <a:rPr spc="40" dirty="0"/>
              <a:t> </a:t>
            </a:r>
            <a:r>
              <a:rPr spc="5" dirty="0"/>
              <a:t>грамотность</a:t>
            </a:r>
            <a:r>
              <a:rPr spc="30" dirty="0"/>
              <a:t> </a:t>
            </a:r>
            <a:r>
              <a:rPr spc="-20" dirty="0"/>
              <a:t>сегодня</a:t>
            </a:r>
            <a:r>
              <a:rPr spc="75" dirty="0"/>
              <a:t> </a:t>
            </a:r>
            <a:r>
              <a:rPr dirty="0"/>
              <a:t>— </a:t>
            </a:r>
            <a:r>
              <a:rPr spc="5" dirty="0"/>
              <a:t> </a:t>
            </a:r>
            <a:r>
              <a:rPr spc="-5" dirty="0"/>
              <a:t>э</a:t>
            </a:r>
            <a:r>
              <a:rPr spc="-30" dirty="0"/>
              <a:t>т</a:t>
            </a:r>
            <a:r>
              <a:rPr dirty="0"/>
              <a:t>о</a:t>
            </a:r>
            <a:r>
              <a:rPr spc="-15" dirty="0"/>
              <a:t> </a:t>
            </a:r>
            <a:r>
              <a:rPr dirty="0"/>
              <a:t>ба</a:t>
            </a:r>
            <a:r>
              <a:rPr spc="-25" dirty="0"/>
              <a:t>з</a:t>
            </a:r>
            <a:r>
              <a:rPr dirty="0"/>
              <a:t>о</a:t>
            </a:r>
            <a:r>
              <a:rPr spc="-20" dirty="0"/>
              <a:t>в</a:t>
            </a:r>
            <a:r>
              <a:rPr spc="35" dirty="0"/>
              <a:t>о</a:t>
            </a:r>
            <a:r>
              <a:rPr dirty="0"/>
              <a:t>е</a:t>
            </a:r>
            <a:r>
              <a:rPr spc="-15" dirty="0"/>
              <a:t> </a:t>
            </a:r>
            <a:r>
              <a:rPr dirty="0"/>
              <a:t>об</a:t>
            </a:r>
            <a:r>
              <a:rPr spc="5" dirty="0"/>
              <a:t>р</a:t>
            </a:r>
            <a:r>
              <a:rPr dirty="0"/>
              <a:t>а</a:t>
            </a:r>
            <a:r>
              <a:rPr spc="-30" dirty="0"/>
              <a:t>з</a:t>
            </a:r>
            <a:r>
              <a:rPr dirty="0"/>
              <a:t>о</a:t>
            </a:r>
            <a:r>
              <a:rPr spc="-30" dirty="0"/>
              <a:t>в</a:t>
            </a:r>
            <a:r>
              <a:rPr dirty="0"/>
              <a:t>ание</a:t>
            </a:r>
            <a:r>
              <a:rPr spc="-30" dirty="0"/>
              <a:t> </a:t>
            </a:r>
            <a:r>
              <a:rPr spc="-5" dirty="0"/>
              <a:t>личн</a:t>
            </a:r>
            <a:r>
              <a:rPr spc="80" dirty="0"/>
              <a:t>о</a:t>
            </a:r>
            <a:r>
              <a:rPr dirty="0"/>
              <a:t>ст</a:t>
            </a:r>
            <a:r>
              <a:rPr spc="5" dirty="0"/>
              <a:t>и</a:t>
            </a:r>
            <a:r>
              <a:rPr dirty="0"/>
              <a:t>.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spc="-40" dirty="0" err="1" smtClean="0"/>
              <a:t>Р</a:t>
            </a:r>
            <a:r>
              <a:rPr dirty="0" err="1" smtClean="0"/>
              <a:t>е</a:t>
            </a:r>
            <a:r>
              <a:rPr spc="-30" dirty="0" err="1" smtClean="0"/>
              <a:t>б</a:t>
            </a:r>
            <a:r>
              <a:rPr dirty="0" err="1" smtClean="0"/>
              <a:t>ен</a:t>
            </a:r>
            <a:r>
              <a:rPr spc="-55" dirty="0" err="1" smtClean="0"/>
              <a:t>к</a:t>
            </a:r>
            <a:r>
              <a:rPr dirty="0" err="1" smtClean="0"/>
              <a:t>у</a:t>
            </a:r>
            <a:r>
              <a:rPr dirty="0" smtClean="0"/>
              <a:t>  </a:t>
            </a:r>
            <a:r>
              <a:rPr spc="-5" dirty="0"/>
              <a:t>важно</a:t>
            </a:r>
            <a:r>
              <a:rPr spc="-25" dirty="0"/>
              <a:t> </a:t>
            </a:r>
            <a:r>
              <a:rPr spc="-20" dirty="0"/>
              <a:t>обладать: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21310" marR="2044064" indent="-256540">
              <a:lnSpc>
                <a:spcPts val="2300"/>
              </a:lnSpc>
              <a:spcBef>
                <a:spcPts val="66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21310" algn="l"/>
                <a:tab pos="321945" algn="l"/>
              </a:tabLst>
            </a:pPr>
            <a:r>
              <a:rPr spc="-25" dirty="0"/>
              <a:t>Готовностью</a:t>
            </a:r>
            <a:r>
              <a:rPr spc="15" dirty="0"/>
              <a:t> </a:t>
            </a:r>
            <a:r>
              <a:rPr dirty="0"/>
              <a:t>успешно</a:t>
            </a:r>
            <a:r>
              <a:rPr spc="-25" dirty="0"/>
              <a:t> </a:t>
            </a:r>
            <a:r>
              <a:rPr spc="-15" dirty="0"/>
              <a:t>взаимодействовать</a:t>
            </a:r>
            <a:r>
              <a:rPr spc="20" dirty="0"/>
              <a:t> </a:t>
            </a:r>
            <a:r>
              <a:rPr dirty="0"/>
              <a:t>с </a:t>
            </a:r>
            <a:r>
              <a:rPr spc="-585" dirty="0"/>
              <a:t> </a:t>
            </a:r>
            <a:r>
              <a:rPr spc="-10" dirty="0"/>
              <a:t>изменяющимся</a:t>
            </a:r>
            <a:r>
              <a:rPr spc="-5" dirty="0"/>
              <a:t> </a:t>
            </a:r>
            <a:r>
              <a:rPr spc="-10" dirty="0"/>
              <a:t>окружающим</a:t>
            </a:r>
            <a:r>
              <a:rPr spc="-15" dirty="0"/>
              <a:t> </a:t>
            </a:r>
            <a:r>
              <a:rPr spc="-10" dirty="0"/>
              <a:t>миром.</a:t>
            </a:r>
          </a:p>
          <a:p>
            <a:pPr marL="5270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Microsoft Sans Serif"/>
              <a:buChar char=""/>
            </a:pPr>
            <a:endParaRPr sz="2300" dirty="0"/>
          </a:p>
          <a:p>
            <a:pPr marL="321310" marR="1566545" indent="-256540">
              <a:lnSpc>
                <a:spcPct val="8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21310" algn="l"/>
                <a:tab pos="321945" algn="l"/>
              </a:tabLst>
            </a:pPr>
            <a:r>
              <a:rPr spc="-5" dirty="0"/>
              <a:t>Возможностью</a:t>
            </a:r>
            <a:r>
              <a:rPr dirty="0"/>
              <a:t> </a:t>
            </a:r>
            <a:r>
              <a:rPr spc="-10" dirty="0"/>
              <a:t>решать</a:t>
            </a:r>
            <a:r>
              <a:rPr spc="-5" dirty="0"/>
              <a:t> различные</a:t>
            </a:r>
            <a:r>
              <a:rPr spc="-10" dirty="0"/>
              <a:t> </a:t>
            </a:r>
            <a:r>
              <a:rPr dirty="0"/>
              <a:t>(в</a:t>
            </a:r>
            <a:r>
              <a:rPr spc="-5" dirty="0"/>
              <a:t> </a:t>
            </a:r>
            <a:r>
              <a:rPr spc="-35" dirty="0"/>
              <a:t>том</a:t>
            </a:r>
            <a:r>
              <a:rPr spc="10" dirty="0"/>
              <a:t> </a:t>
            </a:r>
            <a:r>
              <a:rPr dirty="0"/>
              <a:t>числе </a:t>
            </a:r>
            <a:r>
              <a:rPr spc="-585" dirty="0"/>
              <a:t> </a:t>
            </a:r>
            <a:r>
              <a:rPr dirty="0"/>
              <a:t>нестандартные)</a:t>
            </a:r>
            <a:r>
              <a:rPr spc="5" dirty="0"/>
              <a:t> </a:t>
            </a:r>
            <a:r>
              <a:rPr dirty="0"/>
              <a:t>учебные</a:t>
            </a:r>
            <a:r>
              <a:rPr spc="-50" dirty="0"/>
              <a:t> </a:t>
            </a:r>
            <a:r>
              <a:rPr dirty="0"/>
              <a:t>и жизненные</a:t>
            </a:r>
            <a:r>
              <a:rPr spc="-5" dirty="0"/>
              <a:t> </a:t>
            </a:r>
            <a:r>
              <a:rPr spc="-15" dirty="0"/>
              <a:t>задачи.</a:t>
            </a:r>
          </a:p>
          <a:p>
            <a:pPr marL="321310" indent="-256540">
              <a:lnSpc>
                <a:spcPct val="100000"/>
              </a:lnSpc>
              <a:spcBef>
                <a:spcPts val="20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21310" algn="l"/>
                <a:tab pos="321945" algn="l"/>
              </a:tabLst>
            </a:pPr>
            <a:r>
              <a:rPr spc="5" dirty="0"/>
              <a:t>Способностью</a:t>
            </a:r>
            <a:r>
              <a:rPr spc="-5" dirty="0"/>
              <a:t> </a:t>
            </a:r>
            <a:r>
              <a:rPr dirty="0"/>
              <a:t>строить</a:t>
            </a:r>
            <a:r>
              <a:rPr spc="5" dirty="0"/>
              <a:t> </a:t>
            </a:r>
            <a:r>
              <a:rPr dirty="0"/>
              <a:t>социальные</a:t>
            </a:r>
            <a:r>
              <a:rPr spc="-10" dirty="0"/>
              <a:t> отношения.</a:t>
            </a:r>
          </a:p>
          <a:p>
            <a:pPr marL="52705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Microsoft Sans Serif"/>
              <a:buChar char=""/>
            </a:pPr>
            <a:endParaRPr sz="2250" dirty="0"/>
          </a:p>
          <a:p>
            <a:pPr marL="321310" marR="231775" indent="-256540">
              <a:lnSpc>
                <a:spcPts val="230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321310" algn="l"/>
                <a:tab pos="321945" algn="l"/>
              </a:tabLst>
            </a:pPr>
            <a:r>
              <a:rPr dirty="0"/>
              <a:t>Совокупностью</a:t>
            </a:r>
            <a:r>
              <a:rPr spc="-40" dirty="0"/>
              <a:t> </a:t>
            </a:r>
            <a:r>
              <a:rPr spc="-10" dirty="0"/>
              <a:t>рефлексивных</a:t>
            </a:r>
            <a:r>
              <a:rPr spc="-30" dirty="0"/>
              <a:t> </a:t>
            </a:r>
            <a:r>
              <a:rPr spc="-5" dirty="0"/>
              <a:t>умений,</a:t>
            </a:r>
            <a:r>
              <a:rPr spc="-45" dirty="0"/>
              <a:t> </a:t>
            </a:r>
            <a:r>
              <a:rPr spc="-5" dirty="0"/>
              <a:t>обеспечивающих </a:t>
            </a:r>
            <a:r>
              <a:rPr spc="-585" dirty="0"/>
              <a:t> </a:t>
            </a:r>
            <a:r>
              <a:rPr spc="-10" dirty="0"/>
              <a:t>оценку </a:t>
            </a:r>
            <a:r>
              <a:rPr dirty="0"/>
              <a:t>своей грамотности,</a:t>
            </a:r>
            <a:r>
              <a:rPr spc="15" dirty="0"/>
              <a:t> </a:t>
            </a:r>
            <a:r>
              <a:rPr dirty="0"/>
              <a:t>стремление к </a:t>
            </a:r>
            <a:r>
              <a:rPr spc="-5" dirty="0"/>
              <a:t>дальнейшему </a:t>
            </a:r>
            <a:r>
              <a:rPr dirty="0"/>
              <a:t> </a:t>
            </a:r>
            <a:r>
              <a:rPr spc="-5" dirty="0"/>
              <a:t>образованию».</a:t>
            </a:r>
          </a:p>
          <a:p>
            <a:pPr marL="52705" marR="5715" algn="r">
              <a:lnSpc>
                <a:spcPct val="100000"/>
              </a:lnSpc>
              <a:spcBef>
                <a:spcPts val="2270"/>
              </a:spcBef>
            </a:pPr>
            <a:r>
              <a:rPr sz="1200" spc="-5" dirty="0">
                <a:latin typeface="Lucida Sans Unicode"/>
                <a:cs typeface="Lucida Sans Unicode"/>
              </a:rPr>
              <a:t>Российский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педагог,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член-корреспондент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РАО</a:t>
            </a:r>
            <a:endParaRPr sz="1200" dirty="0">
              <a:latin typeface="Lucida Sans Unicode"/>
              <a:cs typeface="Lucida Sans Unicode"/>
            </a:endParaRPr>
          </a:p>
          <a:p>
            <a:pPr marL="52705" marR="5080" algn="r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latin typeface="Lucida Sans Unicode"/>
                <a:cs typeface="Lucida Sans Unicode"/>
              </a:rPr>
              <a:t>Наталья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Федоровна</a:t>
            </a:r>
            <a:r>
              <a:rPr sz="1200" spc="-3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Виноградова</a:t>
            </a:r>
            <a:endParaRPr sz="1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77694"/>
            <a:ext cx="6727825" cy="282577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ru-RU" sz="2700" spc="-5" dirty="0">
                <a:latin typeface="Lucida Sans Unicode"/>
                <a:cs typeface="Lucida Sans Unicode"/>
              </a:rPr>
              <a:t>Читательская</a:t>
            </a:r>
            <a:r>
              <a:rPr lang="ru-RU" sz="2700" spc="-30" dirty="0">
                <a:latin typeface="Lucida Sans Unicode"/>
                <a:cs typeface="Lucida Sans Unicode"/>
              </a:rPr>
              <a:t> </a:t>
            </a:r>
            <a:r>
              <a:rPr lang="ru-RU" sz="2700" spc="-10" dirty="0">
                <a:latin typeface="Lucida Sans Unicode"/>
                <a:cs typeface="Lucida Sans Unicode"/>
              </a:rPr>
              <a:t>грамотность</a:t>
            </a:r>
            <a:endParaRPr lang="ru-RU" sz="27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 err="1" smtClean="0">
                <a:latin typeface="Lucida Sans Unicode"/>
                <a:cs typeface="Lucida Sans Unicode"/>
              </a:rPr>
              <a:t>Математическая</a:t>
            </a:r>
            <a:r>
              <a:rPr sz="2700" spc="-30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грамотность</a:t>
            </a:r>
            <a:endParaRPr sz="27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 err="1" smtClean="0">
                <a:latin typeface="Lucida Sans Unicode"/>
                <a:cs typeface="Lucida Sans Unicode"/>
              </a:rPr>
              <a:t>Естественнонаучная</a:t>
            </a:r>
            <a:r>
              <a:rPr sz="2700" spc="-5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грамотность</a:t>
            </a:r>
            <a:endParaRPr sz="27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Глобальные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компетенции</a:t>
            </a:r>
            <a:endParaRPr sz="27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Финансовая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грамотность</a:t>
            </a:r>
            <a:endParaRPr sz="27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Креативное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и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критическое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мышление</a:t>
            </a:r>
            <a:endParaRPr sz="2700" dirty="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604" y="481609"/>
            <a:ext cx="7927721" cy="90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5124" y="993775"/>
          <a:ext cx="8229600" cy="559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651510" marR="418465" indent="-22732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Фу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цион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льн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я  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грамотность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демич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ска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ам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тн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сть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PISA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TIMSS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PIRLS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39">
                <a:tc>
                  <a:txBody>
                    <a:bodyPr/>
                    <a:lstStyle/>
                    <a:p>
                      <a:pPr marL="91440" marR="12953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Международная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программа по оценке </a:t>
                      </a:r>
                      <a:r>
                        <a:rPr sz="1800" spc="-5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качества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образования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391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Международное </a:t>
                      </a:r>
                      <a:r>
                        <a:rPr sz="1800" spc="-5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сравнительное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исследование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качества</a:t>
                      </a:r>
                      <a:r>
                        <a:rPr sz="18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общего </a:t>
                      </a:r>
                      <a:r>
                        <a:rPr sz="1800" spc="-5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образования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67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Международное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исследование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качества чтения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sz="1800" spc="-5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понимания</a:t>
                      </a:r>
                      <a:r>
                        <a:rPr sz="18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текста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Один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года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с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2000г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Один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года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с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1994г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Один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в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лет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с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2001</a:t>
                      </a: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г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987">
                <a:tc>
                  <a:txBody>
                    <a:bodyPr/>
                    <a:lstStyle/>
                    <a:p>
                      <a:pPr marL="91440" marR="6921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Основная цель: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оценка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фун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циональной 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грамотности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школьников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возрасте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15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лет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Основная цель: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сравнительная оценка </a:t>
                      </a:r>
                      <a:r>
                        <a:rPr sz="1800" spc="-5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качества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математического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естественнонаучного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образования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в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начальной</a:t>
                      </a:r>
                      <a:r>
                        <a:rPr sz="1800" spc="5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основной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школе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85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Основная цель: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оценка качества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чтения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понимания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текста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у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обучающихся </a:t>
                      </a:r>
                      <a:r>
                        <a:rPr sz="1800" spc="-5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начальной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школы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588" y="342938"/>
            <a:ext cx="7293736" cy="46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986"/>
            <a:ext cx="779780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Lucida Sans Unicode"/>
                <a:cs typeface="Lucida Sans Unicode"/>
              </a:rPr>
              <a:t>Обладают </a:t>
            </a:r>
            <a:r>
              <a:rPr sz="2700" spc="-5" dirty="0">
                <a:latin typeface="Lucida Sans Unicode"/>
                <a:cs typeface="Lucida Sans Unicode"/>
              </a:rPr>
              <a:t>ли </a:t>
            </a:r>
            <a:r>
              <a:rPr sz="2700" dirty="0">
                <a:latin typeface="Lucida Sans Unicode"/>
                <a:cs typeface="Lucida Sans Unicode"/>
              </a:rPr>
              <a:t>учащиеся </a:t>
            </a:r>
            <a:r>
              <a:rPr sz="2700" spc="-10" dirty="0">
                <a:latin typeface="Lucida Sans Unicode"/>
                <a:cs typeface="Lucida Sans Unicode"/>
              </a:rPr>
              <a:t>15-летнего </a:t>
            </a:r>
            <a:r>
              <a:rPr sz="2700" dirty="0">
                <a:latin typeface="Lucida Sans Unicode"/>
                <a:cs typeface="Lucida Sans Unicode"/>
              </a:rPr>
              <a:t>возраста,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получившие обязательное общее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образование, знаниями </a:t>
            </a:r>
            <a:r>
              <a:rPr sz="2700" dirty="0">
                <a:latin typeface="Lucida Sans Unicode"/>
                <a:cs typeface="Lucida Sans Unicode"/>
              </a:rPr>
              <a:t>и </a:t>
            </a:r>
            <a:r>
              <a:rPr sz="2700" spc="-5" dirty="0">
                <a:latin typeface="Lucida Sans Unicode"/>
                <a:cs typeface="Lucida Sans Unicode"/>
              </a:rPr>
              <a:t>умениями,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 err="1">
                <a:latin typeface="Lucida Sans Unicode"/>
                <a:cs typeface="Lucida Sans Unicode"/>
              </a:rPr>
              <a:t>необходимыми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dirty="0" err="1" smtClean="0">
                <a:latin typeface="Lucida Sans Unicode"/>
                <a:cs typeface="Lucida Sans Unicode"/>
              </a:rPr>
              <a:t>для</a:t>
            </a:r>
            <a:r>
              <a:rPr sz="2700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полноценного </a:t>
            </a:r>
            <a:r>
              <a:rPr sz="2700" spc="-5" dirty="0">
                <a:latin typeface="Lucida Sans Unicode"/>
                <a:cs typeface="Lucida Sans Unicode"/>
              </a:rPr>
              <a:t> функционирования </a:t>
            </a:r>
            <a:r>
              <a:rPr sz="2700" dirty="0">
                <a:latin typeface="Lucida Sans Unicode"/>
                <a:cs typeface="Lucida Sans Unicode"/>
              </a:rPr>
              <a:t>в </a:t>
            </a:r>
            <a:r>
              <a:rPr sz="2700" spc="-10" dirty="0">
                <a:latin typeface="Lucida Sans Unicode"/>
                <a:cs typeface="Lucida Sans Unicode"/>
              </a:rPr>
              <a:t>современном 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обществе, </a:t>
            </a:r>
            <a:r>
              <a:rPr sz="2700" spc="-5" dirty="0">
                <a:latin typeface="Lucida Sans Unicode"/>
                <a:cs typeface="Lucida Sans Unicode"/>
              </a:rPr>
              <a:t>т.е. </a:t>
            </a:r>
            <a:r>
              <a:rPr sz="2700" dirty="0">
                <a:latin typeface="Lucida Sans Unicode"/>
                <a:cs typeface="Lucida Sans Unicode"/>
              </a:rPr>
              <a:t>для </a:t>
            </a:r>
            <a:r>
              <a:rPr sz="2700" spc="-5" dirty="0">
                <a:latin typeface="Lucida Sans Unicode"/>
                <a:cs typeface="Lucida Sans Unicode"/>
              </a:rPr>
              <a:t>решения широкого </a:t>
            </a:r>
            <a:r>
              <a:rPr sz="2700" dirty="0">
                <a:latin typeface="Lucida Sans Unicode"/>
                <a:cs typeface="Lucida Sans Unicode"/>
              </a:rPr>
              <a:t> диапазона </a:t>
            </a:r>
            <a:r>
              <a:rPr sz="2700" spc="-5" dirty="0">
                <a:latin typeface="Lucida Sans Unicode"/>
                <a:cs typeface="Lucida Sans Unicode"/>
              </a:rPr>
              <a:t>задач </a:t>
            </a:r>
            <a:r>
              <a:rPr sz="2700" dirty="0">
                <a:latin typeface="Lucida Sans Unicode"/>
                <a:cs typeface="Lucida Sans Unicode"/>
              </a:rPr>
              <a:t>в </a:t>
            </a:r>
            <a:r>
              <a:rPr sz="2700" spc="-5" dirty="0">
                <a:latin typeface="Lucida Sans Unicode"/>
                <a:cs typeface="Lucida Sans Unicode"/>
              </a:rPr>
              <a:t>различных сферах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человеческой </a:t>
            </a:r>
            <a:r>
              <a:rPr sz="2700" spc="-10" dirty="0">
                <a:latin typeface="Lucida Sans Unicode"/>
                <a:cs typeface="Lucida Sans Unicode"/>
              </a:rPr>
              <a:t>деятельности, </a:t>
            </a:r>
            <a:r>
              <a:rPr sz="2700" spc="-5" dirty="0">
                <a:latin typeface="Lucida Sans Unicode"/>
                <a:cs typeface="Lucida Sans Unicode"/>
              </a:rPr>
              <a:t>общения </a:t>
            </a:r>
            <a:r>
              <a:rPr sz="2700" dirty="0">
                <a:latin typeface="Lucida Sans Unicode"/>
                <a:cs typeface="Lucida Sans Unicode"/>
              </a:rPr>
              <a:t>и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социальных</a:t>
            </a:r>
            <a:r>
              <a:rPr sz="2700" spc="-10" dirty="0">
                <a:latin typeface="Lucida Sans Unicode"/>
                <a:cs typeface="Lucida Sans Unicode"/>
              </a:rPr>
              <a:t> отношений.</a:t>
            </a:r>
            <a:endParaRPr sz="2700" dirty="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447" y="256044"/>
            <a:ext cx="7513193" cy="97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2493"/>
            <a:ext cx="7811134" cy="4267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marR="62230" indent="-256540">
              <a:lnSpc>
                <a:spcPct val="80000"/>
              </a:lnSpc>
              <a:spcBef>
                <a:spcPts val="6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Задача,</a:t>
            </a:r>
            <a:r>
              <a:rPr sz="2500" spc="-10" dirty="0">
                <a:latin typeface="Lucida Sans Unicode"/>
                <a:cs typeface="Lucida Sans Unicode"/>
              </a:rPr>
              <a:t> поставленная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вне </a:t>
            </a:r>
            <a:r>
              <a:rPr sz="2500" spc="-10" dirty="0">
                <a:latin typeface="Lucida Sans Unicode"/>
                <a:cs typeface="Lucida Sans Unicode"/>
              </a:rPr>
              <a:t>предметной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области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и </a:t>
            </a:r>
            <a:r>
              <a:rPr sz="2500" spc="-10" dirty="0">
                <a:latin typeface="Lucida Sans Unicode"/>
                <a:cs typeface="Lucida Sans Unicode"/>
              </a:rPr>
              <a:t>решаемая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с </a:t>
            </a:r>
            <a:r>
              <a:rPr sz="2500" spc="-10" dirty="0">
                <a:latin typeface="Lucida Sans Unicode"/>
                <a:cs typeface="Lucida Sans Unicode"/>
              </a:rPr>
              <a:t>помощью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предметных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знаний, 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например, </a:t>
            </a:r>
            <a:r>
              <a:rPr sz="2500" spc="-5" dirty="0">
                <a:latin typeface="Lucida Sans Unicode"/>
                <a:cs typeface="Lucida Sans Unicode"/>
              </a:rPr>
              <a:t>по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математике;</a:t>
            </a:r>
            <a:endParaRPr sz="2500">
              <a:latin typeface="Lucida Sans Unicode"/>
              <a:cs typeface="Lucida Sans Unicode"/>
            </a:endParaRPr>
          </a:p>
          <a:p>
            <a:pPr marL="268605" marR="836930" indent="-256540">
              <a:lnSpc>
                <a:spcPts val="2400"/>
              </a:lnSpc>
              <a:spcBef>
                <a:spcPts val="37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Контекст </a:t>
            </a:r>
            <a:r>
              <a:rPr sz="2500" spc="-10" dirty="0">
                <a:latin typeface="Lucida Sans Unicode"/>
                <a:cs typeface="Lucida Sans Unicode"/>
              </a:rPr>
              <a:t>заданий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близок</a:t>
            </a:r>
            <a:r>
              <a:rPr sz="2500" spc="-5" dirty="0">
                <a:latin typeface="Lucida Sans Unicode"/>
                <a:cs typeface="Lucida Sans Unicode"/>
              </a:rPr>
              <a:t> к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проблемным 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ситуациям,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возникающим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в </a:t>
            </a:r>
            <a:r>
              <a:rPr sz="2500" spc="-10" dirty="0">
                <a:latin typeface="Lucida Sans Unicode"/>
                <a:cs typeface="Lucida Sans Unicode"/>
              </a:rPr>
              <a:t>повседневной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жизни;</a:t>
            </a:r>
            <a:endParaRPr sz="2500">
              <a:latin typeface="Lucida Sans Unicode"/>
              <a:cs typeface="Lucida Sans Unicode"/>
            </a:endParaRPr>
          </a:p>
          <a:p>
            <a:pPr marL="268605" marR="1692910" indent="-256540">
              <a:lnSpc>
                <a:spcPts val="24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Вопросы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изложены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простым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языком,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немногословны;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4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10" dirty="0">
                <a:latin typeface="Lucida Sans Unicode"/>
                <a:cs typeface="Lucida Sans Unicode"/>
              </a:rPr>
              <a:t>Требуют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перевода</a:t>
            </a:r>
            <a:r>
              <a:rPr sz="2500" spc="-5" dirty="0">
                <a:latin typeface="Lucida Sans Unicode"/>
                <a:cs typeface="Lucida Sans Unicode"/>
              </a:rPr>
              <a:t> с </a:t>
            </a:r>
            <a:r>
              <a:rPr sz="2500" spc="-10" dirty="0">
                <a:latin typeface="Lucida Sans Unicode"/>
                <a:cs typeface="Lucida Sans Unicode"/>
              </a:rPr>
              <a:t>обыденного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языка</a:t>
            </a:r>
            <a:r>
              <a:rPr sz="2500" spc="-5" dirty="0">
                <a:latin typeface="Lucida Sans Unicode"/>
                <a:cs typeface="Lucida Sans Unicode"/>
              </a:rPr>
              <a:t> на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язык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предметной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области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(математики,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физики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и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др.)</a:t>
            </a:r>
            <a:endParaRPr sz="2500">
              <a:latin typeface="Lucida Sans Unicode"/>
              <a:cs typeface="Lucida Sans Unicode"/>
            </a:endParaRPr>
          </a:p>
          <a:p>
            <a:pPr marL="268605" marR="351155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Формат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заданий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постоянно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меняется,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что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исключает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стратегию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«натаскивания»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на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тест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8151" y="301776"/>
            <a:ext cx="5161660" cy="103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478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Microsoft Sans Serif</vt:lpstr>
      <vt:lpstr>Times New Roman</vt:lpstr>
      <vt:lpstr>Verdana</vt:lpstr>
      <vt:lpstr>Office Theme</vt:lpstr>
      <vt:lpstr>Презентация PowerPoint</vt:lpstr>
      <vt:lpstr>Из Указа Президента Российской Федерации от 07.05.2018 г. № 204 «О национальных целях и стратегических задачах  развития Российской Федерации на период до 2024 года» :</vt:lpstr>
      <vt:lpstr>Презентация PowerPoint</vt:lpstr>
      <vt:lpstr>«Функциональная грамотность сегодня —  это базовое образование личности.  Ребенку  важно обладать: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учащихся</dc:title>
  <dc:creator>Пираева ДВ</dc:creator>
  <cp:lastModifiedBy>Пользователь Windows</cp:lastModifiedBy>
  <cp:revision>14</cp:revision>
  <dcterms:created xsi:type="dcterms:W3CDTF">2021-09-28T05:37:26Z</dcterms:created>
  <dcterms:modified xsi:type="dcterms:W3CDTF">2022-06-03T06:52:36Z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2021-09-28T00:00:00Z</vt:filetime>
  </property>
</Properties>
</file>